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51" d="100"/>
          <a:sy n="51" d="100"/>
        </p:scale>
        <p:origin x="56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% of respondents who are having trouble filling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8F-46C6-84F0-95B703A3A3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8F-46C6-84F0-95B703A3A3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8F-46C6-84F0-95B703A3A3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8F-46C6-84F0-95B703A3A31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8F-46C6-84F0-95B703A3A3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78F-46C6-84F0-95B703A3A31C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78F-46C6-84F0-95B703A3A31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78F-46C6-84F0-95B703A3A31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78F-46C6-84F0-95B703A3A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Engineers</c:v>
                </c:pt>
                <c:pt idx="1">
                  <c:v>Estimators</c:v>
                </c:pt>
                <c:pt idx="2">
                  <c:v>Project mgrs/supervisors</c:v>
                </c:pt>
                <c:pt idx="3">
                  <c:v>ALL Salaried professionals</c:v>
                </c:pt>
                <c:pt idx="5">
                  <c:v>Electricians</c:v>
                </c:pt>
                <c:pt idx="6">
                  <c:v>Concrete workers</c:v>
                </c:pt>
                <c:pt idx="7">
                  <c:v>Sheet metal installers</c:v>
                </c:pt>
                <c:pt idx="8">
                  <c:v>Carpenters</c:v>
                </c:pt>
                <c:pt idx="9">
                  <c:v>ALL Hourly craft professionals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0.34</c:v>
                </c:pt>
                <c:pt idx="1">
                  <c:v>0.43</c:v>
                </c:pt>
                <c:pt idx="2">
                  <c:v>0.55000000000000004</c:v>
                </c:pt>
                <c:pt idx="3">
                  <c:v>0.52</c:v>
                </c:pt>
                <c:pt idx="5">
                  <c:v>0.6</c:v>
                </c:pt>
                <c:pt idx="6">
                  <c:v>0.63</c:v>
                </c:pt>
                <c:pt idx="7">
                  <c:v>0.65</c:v>
                </c:pt>
                <c:pt idx="8">
                  <c:v>0.73</c:v>
                </c:pt>
                <c:pt idx="9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8F-46C6-84F0-95B703A3A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0202616"/>
        <c:axId val="460205752"/>
      </c:barChart>
      <c:catAx>
        <c:axId val="460202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05752"/>
        <c:crosses val="autoZero"/>
        <c:auto val="1"/>
        <c:lblAlgn val="ctr"/>
        <c:lblOffset val="100"/>
        <c:noMultiLvlLbl val="0"/>
      </c:catAx>
      <c:valAx>
        <c:axId val="460205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026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C9C70-4C7A-47AC-A732-4C78929CA95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720A9-838D-4F47-BC2F-2F1CF5EC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FB22D-0280-47FC-A4B6-42169D26B3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3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2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5EAD-FF49-4E33-8E28-6B5742C0584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B701-9E80-4B9D-BD10-CD35EC47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6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7"/>
          <p:cNvSpPr txBox="1">
            <a:spLocks/>
          </p:cNvSpPr>
          <p:nvPr/>
        </p:nvSpPr>
        <p:spPr>
          <a:xfrm>
            <a:off x="-685800" y="6245225"/>
            <a:ext cx="6629400" cy="476250"/>
          </a:xfrm>
          <a:prstGeom prst="rect">
            <a:avLst/>
          </a:prstGeom>
          <a:ln/>
        </p:spPr>
        <p:txBody>
          <a:bodyPr anchor="ctr"/>
          <a:lstStyle/>
          <a:p>
            <a:pPr lvl="0">
              <a:defRPr/>
            </a:pPr>
            <a:endParaRPr lang="en-US" sz="1200" b="1" dirty="0">
              <a:solidFill>
                <a:srgbClr val="7600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lvl="0">
              <a:defRPr/>
            </a:pPr>
            <a:r>
              <a:rPr lang="en-US" sz="3200" dirty="0"/>
              <a:t>Hardest positions to fill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Footer Placeholder 6"/>
          <p:cNvSpPr txBox="1">
            <a:spLocks/>
          </p:cNvSpPr>
          <p:nvPr/>
        </p:nvSpPr>
        <p:spPr>
          <a:xfrm>
            <a:off x="1981200" y="6356349"/>
            <a:ext cx="475488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lvl="0"/>
            <a:r>
              <a:rPr lang="en-US" sz="1200" dirty="0">
                <a:solidFill>
                  <a:schemeClr val="bg1"/>
                </a:solidFill>
              </a:rPr>
              <a:t>Source: AGC Member Survey, Sept. 2015</a:t>
            </a:r>
          </a:p>
        </p:txBody>
      </p:sp>
    </p:spTree>
    <p:extLst>
      <p:ext uri="{BB962C8B-B14F-4D97-AF65-F5344CB8AC3E}">
        <p14:creationId xmlns:p14="http://schemas.microsoft.com/office/powerpoint/2010/main" val="87592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Hardest positions to fill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Hardest positions to fill</dc:title>
  <dc:creator>pmohler@agcnwo.com</dc:creator>
  <cp:lastModifiedBy>pmohler@agcnwo.com</cp:lastModifiedBy>
  <cp:revision>1</cp:revision>
  <dcterms:created xsi:type="dcterms:W3CDTF">2017-03-02T14:21:46Z</dcterms:created>
  <dcterms:modified xsi:type="dcterms:W3CDTF">2017-03-02T14:22:14Z</dcterms:modified>
</cp:coreProperties>
</file>